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69" r:id="rId5"/>
    <p:sldId id="264" r:id="rId6"/>
    <p:sldId id="274" r:id="rId7"/>
    <p:sldId id="277" r:id="rId8"/>
    <p:sldId id="279" r:id="rId9"/>
    <p:sldId id="316" r:id="rId10"/>
    <p:sldId id="317" r:id="rId11"/>
    <p:sldId id="321" r:id="rId12"/>
    <p:sldId id="319" r:id="rId13"/>
    <p:sldId id="320" r:id="rId14"/>
    <p:sldId id="318" r:id="rId15"/>
    <p:sldId id="322" r:id="rId16"/>
    <p:sldId id="280" r:id="rId17"/>
    <p:sldId id="278" r:id="rId18"/>
    <p:sldId id="281" r:id="rId19"/>
    <p:sldId id="282" r:id="rId20"/>
    <p:sldId id="30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31" r:id="rId30"/>
    <p:sldId id="323" r:id="rId31"/>
    <p:sldId id="324" r:id="rId32"/>
    <p:sldId id="325" r:id="rId33"/>
    <p:sldId id="291" r:id="rId34"/>
    <p:sldId id="292" r:id="rId35"/>
    <p:sldId id="301" r:id="rId36"/>
    <p:sldId id="332" r:id="rId37"/>
    <p:sldId id="294" r:id="rId38"/>
    <p:sldId id="293" r:id="rId39"/>
    <p:sldId id="330" r:id="rId40"/>
    <p:sldId id="327" r:id="rId41"/>
    <p:sldId id="296" r:id="rId42"/>
    <p:sldId id="328" r:id="rId43"/>
    <p:sldId id="329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bich, David" initials="VD" lastIdx="6" clrIdx="0"/>
  <p:cmAuthor id="2" name="Pejcic, Sasha" initials="PS" lastIdx="2" clrIdx="1"/>
  <p:cmAuthor id="3" name="Platt, Teresa" initials="PT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6D6"/>
    <a:srgbClr val="222222"/>
    <a:srgbClr val="ED7000"/>
    <a:srgbClr val="221F20"/>
    <a:srgbClr val="413E3D"/>
    <a:srgbClr val="65605F"/>
    <a:srgbClr val="A4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41" autoAdjust="0"/>
  </p:normalViewPr>
  <p:slideViewPr>
    <p:cSldViewPr>
      <p:cViewPr varScale="1">
        <p:scale>
          <a:sx n="105" d="100"/>
          <a:sy n="105" d="100"/>
        </p:scale>
        <p:origin x="-54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05DA-98D9-4CFD-8094-9EDB2EE8925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3141-8E90-428D-BB6B-EB884E16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7A200-BCBE-4E38-8F30-4AEB6F9D0565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5C21F-68E8-4A22-BBF5-9CD63F18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98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4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8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95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4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9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9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34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0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65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462528" y="1447800"/>
            <a:ext cx="8729472" cy="5410200"/>
          </a:xfrm>
          <a:prstGeom prst="rect">
            <a:avLst/>
          </a:prstGeom>
          <a:solidFill>
            <a:srgbClr val="22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837493"/>
            <a:ext cx="1527048" cy="40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6400" y="3657600"/>
            <a:ext cx="5565648" cy="457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4267200"/>
            <a:ext cx="5565648" cy="76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2912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5486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54864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Short description or sentence can go here.</a:t>
            </a:r>
          </a:p>
          <a:p>
            <a:endParaRPr lang="en-US" dirty="0"/>
          </a:p>
          <a:p>
            <a:r>
              <a:rPr lang="en-US" dirty="0">
                <a:solidFill>
                  <a:srgbClr val="ED7000"/>
                </a:solidFill>
              </a:rPr>
              <a:t>Sub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can’t completely avoid bullet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if we must use them, this is the layout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Notice that there is no more than 5 bullet points on the slide.</a:t>
            </a:r>
          </a:p>
          <a:p>
            <a:endParaRPr lang="en-US" dirty="0"/>
          </a:p>
          <a:p>
            <a:r>
              <a:rPr lang="en-US" dirty="0">
                <a:solidFill>
                  <a:srgbClr val="ED7000"/>
                </a:solidFill>
              </a:rPr>
              <a:t>More 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them brief and supportive of what you’re saying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want the audience to watch/listen to you, not read the screen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05600" y="689617"/>
            <a:ext cx="5486400" cy="5486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4600" y="533400"/>
            <a:ext cx="5486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447800"/>
            <a:ext cx="54864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1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Short description. We want the audience to watch/listen to you, not read the screen.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686758"/>
            <a:ext cx="5486400" cy="5486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_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90315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4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12934"/>
            <a:ext cx="3462528" cy="346557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455676" y="2827394"/>
            <a:ext cx="2362200" cy="120321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500" dirty="0">
                <a:solidFill>
                  <a:srgbClr val="ED7000"/>
                </a:solidFill>
              </a:rPr>
              <a:t>Safety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4500" dirty="0">
                <a:solidFill>
                  <a:schemeClr val="bg1"/>
                </a:solidFill>
              </a:rPr>
              <a:t>Moment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2528" y="0"/>
            <a:ext cx="8729472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1524000"/>
            <a:ext cx="3238500" cy="8001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>
                <a:solidFill>
                  <a:srgbClr val="ED7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0" y="2590800"/>
            <a:ext cx="3238500" cy="2819400"/>
          </a:xfrm>
        </p:spPr>
        <p:txBody>
          <a:bodyPr lIns="0" tIns="0" rIns="0" bIns="0">
            <a:noAutofit/>
          </a:bodyPr>
          <a:lstStyle>
            <a:lvl1pPr marL="400050" indent="-400050">
              <a:buFont typeface="+mj-lt"/>
              <a:buAutoNum type="arabicPeriod"/>
              <a:defRPr sz="2000"/>
            </a:lvl1pPr>
          </a:lstStyle>
          <a:p>
            <a:pPr lvl="0"/>
            <a:r>
              <a:rPr lang="en-US" dirty="0"/>
              <a:t>Section title one basic charts and graphs</a:t>
            </a:r>
          </a:p>
          <a:p>
            <a:pPr lvl="0"/>
            <a:r>
              <a:rPr lang="en-US" dirty="0"/>
              <a:t>Section title two bullet points and images</a:t>
            </a:r>
          </a:p>
          <a:p>
            <a:pPr lvl="0"/>
            <a:r>
              <a:rPr lang="en-US" dirty="0"/>
              <a:t>Section title three</a:t>
            </a:r>
          </a:p>
          <a:p>
            <a:pPr lvl="0"/>
            <a:r>
              <a:rPr lang="en-US" dirty="0"/>
              <a:t>Section title four</a:t>
            </a:r>
          </a:p>
          <a:p>
            <a:pPr lvl="0"/>
            <a:r>
              <a:rPr lang="en-US" dirty="0"/>
              <a:t>Section title five</a:t>
            </a:r>
          </a:p>
        </p:txBody>
      </p:sp>
    </p:spTree>
    <p:extLst>
      <p:ext uri="{BB962C8B-B14F-4D97-AF65-F5344CB8AC3E}">
        <p14:creationId xmlns:p14="http://schemas.microsoft.com/office/powerpoint/2010/main" val="191029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5321301"/>
            <a:ext cx="10363200" cy="774699"/>
          </a:xfrm>
        </p:spPr>
        <p:txBody>
          <a:bodyPr anchor="b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4876800"/>
            <a:ext cx="10363200" cy="444500"/>
          </a:xfrm>
        </p:spPr>
        <p:txBody>
          <a:bodyPr lIns="0" tIns="0" rIns="0" bIns="0" anchor="b"/>
          <a:lstStyle>
            <a:lvl1pPr marL="0" indent="0">
              <a:buNone/>
              <a:defRPr sz="2000" baseline="0">
                <a:solidFill>
                  <a:srgbClr val="ED7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05000" cy="1905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162050"/>
            <a:ext cx="8686800" cy="563562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200" y="1981201"/>
            <a:ext cx="8686800" cy="4525963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 marL="640080" indent="-285750">
              <a:buFont typeface="Arial" panose="020B0604020202020204" pitchFamily="34" charset="0"/>
              <a:buChar char="•"/>
              <a:defRPr sz="2000" baseline="0"/>
            </a:lvl2pPr>
            <a:lvl3pPr marL="917575" indent="-285750">
              <a:buSzPct val="100000"/>
              <a:buFont typeface="Century Gothic" panose="020B0502020202020204" pitchFamily="34" charset="0"/>
              <a:buChar char="◦"/>
              <a:defRPr sz="180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and supportive of what you’re saying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85888"/>
            <a:ext cx="1447800" cy="12573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05000" cy="1905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162050"/>
            <a:ext cx="8686800" cy="563562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200" y="1981201"/>
            <a:ext cx="4419600" cy="4525963"/>
          </a:xfrm>
        </p:spPr>
        <p:txBody>
          <a:bodyPr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</a:defRPr>
            </a:lvl1pPr>
            <a:lvl2pPr marL="640080" indent="-285750">
              <a:buFont typeface="Arial" panose="020B0604020202020204" pitchFamily="34" charset="0"/>
              <a:buChar char="•"/>
              <a:defRPr sz="2000" baseline="0">
                <a:solidFill>
                  <a:srgbClr val="222222"/>
                </a:solidFill>
              </a:defRPr>
            </a:lvl2pPr>
            <a:lvl3pPr marL="917575" indent="-285750">
              <a:buSzPct val="100000"/>
              <a:buFont typeface="Century Gothic" panose="020B0502020202020204" pitchFamily="34" charset="0"/>
              <a:buChar char="◦"/>
              <a:defRPr sz="180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Notice that there is no more than 5 bullet points on the slide.</a:t>
            </a:r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1981200"/>
            <a:ext cx="41148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22222"/>
                </a:solidFill>
              </a:defRPr>
            </a:lvl1pPr>
            <a:lvl2pPr>
              <a:defRPr sz="2000">
                <a:solidFill>
                  <a:srgbClr val="222222"/>
                </a:solidFill>
              </a:defRPr>
            </a:lvl2pPr>
          </a:lstStyle>
          <a:p>
            <a:pPr lvl="0"/>
            <a:r>
              <a:rPr lang="en-US" dirty="0"/>
              <a:t>Keep them brief and supportive of what you’re saying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85888"/>
            <a:ext cx="1447800" cy="12573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411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33400"/>
            <a:ext cx="10210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447800"/>
            <a:ext cx="10210800" cy="4742506"/>
          </a:xfrm>
        </p:spPr>
        <p:txBody>
          <a:bodyPr wrap="square"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 baseline="0">
                <a:solidFill>
                  <a:srgbClr val="2222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905000" cy="1905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162050"/>
            <a:ext cx="8686800" cy="563562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85888"/>
            <a:ext cx="1447800" cy="12573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4270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  <p:sldLayoutId id="2147483662" r:id="rId4"/>
    <p:sldLayoutId id="2147483651" r:id="rId5"/>
    <p:sldLayoutId id="2147483650" r:id="rId6"/>
    <p:sldLayoutId id="2147483663" r:id="rId7"/>
    <p:sldLayoutId id="2147483665" r:id="rId8"/>
    <p:sldLayoutId id="2147483654" r:id="rId9"/>
    <p:sldLayoutId id="2147483660" r:id="rId10"/>
    <p:sldLayoutId id="2147483664" r:id="rId11"/>
    <p:sldLayoutId id="2147483661" r:id="rId12"/>
    <p:sldLayoutId id="214748365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ED7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3115"/>
            <a:ext cx="1527048" cy="405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143000" cy="1143000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2870168"/>
            <a:ext cx="3124200" cy="57651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+mn-lt"/>
              </a:rPr>
              <a:t>Winnipeg Transit Plus</a:t>
            </a:r>
          </a:p>
          <a:p>
            <a:r>
              <a:rPr lang="en-US" sz="1800" dirty="0">
                <a:latin typeface="+mn-lt"/>
              </a:rPr>
              <a:t>Winnipeg Transit Master Plan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828800" y="4033230"/>
            <a:ext cx="4495800" cy="103176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Customer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Discussion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BEF6CC-D802-4584-A8C3-02292E749761}"/>
              </a:ext>
            </a:extLst>
          </p:cNvPr>
          <p:cNvSpPr txBox="1"/>
          <p:nvPr/>
        </p:nvSpPr>
        <p:spPr>
          <a:xfrm>
            <a:off x="1831062" y="5917684"/>
            <a:ext cx="319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January 13, 2020 </a:t>
            </a:r>
          </a:p>
          <a:p>
            <a:r>
              <a:rPr lang="en-US" sz="1400" dirty="0">
                <a:solidFill>
                  <a:schemeClr val="bg1"/>
                </a:solidFill>
              </a:rPr>
              <a:t>January 14, 2020</a:t>
            </a:r>
          </a:p>
        </p:txBody>
      </p:sp>
      <p:pic>
        <p:nvPicPr>
          <p:cNvPr id="12" name="Picture 11" descr="A Winnipeg Transit customer with a guide dog getting off of a Winnipeg Transit bus">
            <a:extLst>
              <a:ext uri="{FF2B5EF4-FFF2-40B4-BE49-F238E27FC236}">
                <a16:creationId xmlns:a16="http://schemas.microsoft.com/office/drawing/2014/main" xmlns="" id="{3292839F-9AEB-4B3A-8300-CB2F8287E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76" y="678706"/>
            <a:ext cx="4151955" cy="55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6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5156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Accessibility for Manitobans Act (2/2)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515600" cy="4876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Also directly impacts: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Eligibility</a:t>
            </a:r>
            <a:r>
              <a:rPr lang="en-US" sz="2400" dirty="0">
                <a:solidFill>
                  <a:schemeClr val="bg1"/>
                </a:solidFill>
              </a:rPr>
              <a:t> – three new categories</a:t>
            </a:r>
          </a:p>
          <a:p>
            <a:pPr marL="1371600" lvl="2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Unconditional – unable to use conventional services for all trips</a:t>
            </a:r>
          </a:p>
          <a:p>
            <a:pPr marL="1371600" lvl="2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Conditional – able to use conventional services for some trips</a:t>
            </a:r>
          </a:p>
          <a:p>
            <a:pPr marL="1371600" lvl="2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Temporary – unable to use conventional services for a limited period of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Booking</a:t>
            </a:r>
            <a:r>
              <a:rPr lang="en-US" sz="2400" dirty="0">
                <a:solidFill>
                  <a:schemeClr val="bg1"/>
                </a:solidFill>
              </a:rPr>
              <a:t> – provides for same day service requests, or up to three hours before end service on day before travel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Trip prioritization </a:t>
            </a:r>
            <a:r>
              <a:rPr lang="en-US" sz="2400" dirty="0">
                <a:solidFill>
                  <a:schemeClr val="bg1"/>
                </a:solidFill>
              </a:rPr>
              <a:t>– eliminate trip prioritization and trip restrictions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Winnipeg Transit Plus participated in developing and shaping the transportation standard to protect its customers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2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Modernizing Winnipeg Transit Plus </a:t>
            </a:r>
          </a:p>
        </p:txBody>
      </p:sp>
    </p:spTree>
    <p:extLst>
      <p:ext uri="{BB962C8B-B14F-4D97-AF65-F5344CB8AC3E}">
        <p14:creationId xmlns:p14="http://schemas.microsoft.com/office/powerpoint/2010/main" val="127652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modern, equitable, and accessible service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Winnipeg Transit Plus recently rebranded from previous </a:t>
            </a:r>
            <a:r>
              <a:rPr lang="en-US" sz="2400" dirty="0" err="1" smtClean="0">
                <a:solidFill>
                  <a:schemeClr val="bg1"/>
                </a:solidFill>
              </a:rPr>
              <a:t>Handi</a:t>
            </a:r>
            <a:r>
              <a:rPr lang="en-US" sz="2400" dirty="0" smtClean="0">
                <a:solidFill>
                  <a:schemeClr val="bg1"/>
                </a:solidFill>
              </a:rPr>
              <a:t>-Transit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need to go further—society has changed, our norms have shifted, we need to respect everyone and provide equitable service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Go beyond complying with Accessibility for Manitobans Act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Important aspects to consider beyond Accessibility for Manitobans Act</a:t>
            </a:r>
            <a:endParaRPr lang="en-US" sz="31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No show policy—current outdated and a cash penalty is not what most transit agencies do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Family of Services delivery—combining conventional and Transit Plus service to enable </a:t>
            </a:r>
            <a:r>
              <a:rPr lang="en-US" sz="2200" b="1" dirty="0">
                <a:solidFill>
                  <a:schemeClr val="bg1"/>
                </a:solidFill>
              </a:rPr>
              <a:t>freedom, flexibility and dignity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Lowering the cost of service by using all available transportation options—Transit Plus can be the go-between or coordinator to find the necessary transportation, regardless of the transportation provider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2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C481BC-1788-4EAC-B8FB-EE7CDF1CA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eligibility criteria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Prevailing eligibility criteria were approved and adopted by City of Winnipeg council on April 26, 2006, and later modified in 2010 to include </a:t>
            </a:r>
            <a:r>
              <a:rPr lang="en-US" dirty="0">
                <a:solidFill>
                  <a:schemeClr val="bg1"/>
                </a:solidFill>
              </a:rPr>
              <a:t>Alzheimer’s Disease and Related Dementias</a:t>
            </a:r>
            <a:r>
              <a:rPr lang="en-CA" dirty="0">
                <a:solidFill>
                  <a:schemeClr val="bg1"/>
                </a:solidFill>
              </a:rPr>
              <a:t>, and serve as the basis for eligibility determinations: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CA" b="1" dirty="0">
                <a:solidFill>
                  <a:schemeClr val="bg1"/>
                </a:solidFill>
              </a:rPr>
              <a:t>Requires the use of a wheelchair or scooter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2. Unable to walk 175 metres (575 feet) outside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3. Has 20/200 vision or less, or a visual field of less than 20 degrees in both eyes (legally blind) </a:t>
            </a:r>
            <a:r>
              <a:rPr lang="en-CA" dirty="0">
                <a:solidFill>
                  <a:schemeClr val="bg1"/>
                </a:solidFill>
              </a:rPr>
              <a:t>not corrected by lenses</a:t>
            </a:r>
            <a:r>
              <a:rPr lang="en-CA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4. Has Alzheimer’s Disease and Related Dementias (ADRD</a:t>
            </a:r>
            <a:r>
              <a:rPr lang="en-CA" dirty="0">
                <a:solidFill>
                  <a:schemeClr val="bg1"/>
                </a:solidFill>
              </a:rPr>
              <a:t>) which interferes with the ability to use the regular conventional transit system with an equivalent level of independence and safety (assessment of cognitive ability to use public transit required).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5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eligibility categories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295400"/>
            <a:ext cx="10210800" cy="48949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Individuals are required to undergo a </a:t>
            </a:r>
            <a:r>
              <a:rPr lang="en-US" b="1" dirty="0">
                <a:solidFill>
                  <a:schemeClr val="bg1"/>
                </a:solidFill>
              </a:rPr>
              <a:t>functional assessment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Based on eligibility and assessment, individuals accepted are categorized 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Unconditional</a:t>
            </a:r>
            <a:r>
              <a:rPr lang="en-US" sz="2000" dirty="0">
                <a:solidFill>
                  <a:schemeClr val="bg1"/>
                </a:solidFill>
              </a:rPr>
              <a:t> – able to use Transit Plus for all trips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Seasonal</a:t>
            </a:r>
            <a:r>
              <a:rPr lang="en-US" sz="2000" dirty="0">
                <a:solidFill>
                  <a:schemeClr val="bg1"/>
                </a:solidFill>
              </a:rPr>
              <a:t> – able to use Transit Plus during winter months only (October 15 through April 15)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Temporary</a:t>
            </a:r>
            <a:r>
              <a:rPr lang="en-US" sz="2000" dirty="0">
                <a:solidFill>
                  <a:schemeClr val="bg1"/>
                </a:solidFill>
              </a:rPr>
              <a:t> – able to use Transit Plus for a limited period based on a temporary medical condition (e.g. hip replacement) or for dialysis treatment</a:t>
            </a:r>
          </a:p>
          <a:p>
            <a:r>
              <a:rPr lang="en-US" dirty="0">
                <a:solidFill>
                  <a:schemeClr val="bg1"/>
                </a:solidFill>
              </a:rPr>
              <a:t>The table below shows a breakdown of eligibility categories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 descr="This table provides a breakdown of the number of customers in Transit Plus by eligibility categories:&#10;&#10;- Of the nearly 7,500 customers in Transit Plus, 86% are unconditionally eligible&#10;&#10;- 4% are seasonal, meaning they have access to Transit Plus in the winter only&#10;&#10;- 3% are eligible for dialysis only&#10;&#10;- 6% are eligible on a temporary basis&#10;&#10;- 1% is eligible as Alzheimer’s Disease and Related Dementias&#10;">
            <a:extLst>
              <a:ext uri="{FF2B5EF4-FFF2-40B4-BE49-F238E27FC236}">
                <a16:creationId xmlns:a16="http://schemas.microsoft.com/office/drawing/2014/main" xmlns="" id="{5CE71023-91E3-41B6-BB93-A22762544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02048"/>
              </p:ext>
            </p:extLst>
          </p:nvPr>
        </p:nvGraphicFramePr>
        <p:xfrm>
          <a:off x="1524000" y="4347300"/>
          <a:ext cx="8305800" cy="1828799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484319439"/>
                    </a:ext>
                  </a:extLst>
                </a:gridCol>
                <a:gridCol w="2031704">
                  <a:extLst>
                    <a:ext uri="{9D8B030D-6E8A-4147-A177-3AD203B41FA5}">
                      <a16:colId xmlns:a16="http://schemas.microsoft.com/office/drawing/2014/main" xmlns="" val="900151973"/>
                    </a:ext>
                  </a:extLst>
                </a:gridCol>
                <a:gridCol w="2768896">
                  <a:extLst>
                    <a:ext uri="{9D8B030D-6E8A-4147-A177-3AD203B41FA5}">
                      <a16:colId xmlns:a16="http://schemas.microsoft.com/office/drawing/2014/main" xmlns="" val="1985156501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Eligibility Category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customers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total customer base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01912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Unconditional (3-Year Rolling Term)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6,454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540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(Winter Only)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84371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Dialysis Only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0671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67730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Alzheimer’s Disease and Related Dementias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55860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Customers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7,493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9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16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Assessment of current eligibility practices (1/2)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Transit Plus processes and policies no longer align with industry best practices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Designed at time when infrastructure and vehicles were not physically accessible – but that has started to change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“Blanket approach” to all persons with disabilities and mobility challenges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Does not fully take into account a person’s level of ability which many have varying degrees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rgbClr val="817D76"/>
              </a:buClr>
            </a:pPr>
            <a:r>
              <a:rPr lang="en-US" sz="2600" dirty="0">
                <a:solidFill>
                  <a:schemeClr val="bg1"/>
                </a:solidFill>
              </a:rPr>
              <a:t>Current eligibility criteria exacerbates demand  </a:t>
            </a:r>
          </a:p>
          <a:p>
            <a:pPr marL="800100" lvl="1" indent="-342900">
              <a:spcAft>
                <a:spcPts val="600"/>
              </a:spcAft>
              <a:buClr>
                <a:srgbClr val="817D76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Use of wheelchair = “automatic” unlimited eligibility </a:t>
            </a:r>
          </a:p>
          <a:p>
            <a:pPr marL="800100" lvl="1" indent="-342900">
              <a:spcAft>
                <a:spcPts val="600"/>
              </a:spcAft>
              <a:buClr>
                <a:srgbClr val="817D76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Vision impaired = “automatic” unlimited eligibility </a:t>
            </a:r>
          </a:p>
          <a:p>
            <a:pPr marL="800100" lvl="1" indent="-342900">
              <a:spcAft>
                <a:spcPts val="600"/>
              </a:spcAft>
              <a:buClr>
                <a:srgbClr val="817D76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4394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Assessment of current eligibility practices (2/2)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876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Does little to keep the program equitable and sustainable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Opportunity to align eligibility with effectively providing service and upcoming legislation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Focus on the ability to use conventional services together with Transit Plus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Consider how to work with other transportation providers in Winnipeg where overlapping situations present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Enabling barrier-free lifestyles needs to be the future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9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Trip Prioritization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76B1AE-FA5A-4CDB-8A09-9F42BB882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24355"/>
            <a:ext cx="102108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Trip prioritization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021" y="3429000"/>
            <a:ext cx="11277600" cy="2743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Outdated practice that creates difficult situations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Discriminatory practice this is not fair and equitable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Goes against City of Winnipeg’s 2011 policy framework which is based on mobility for all Winnipeggers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pending legislation won’t allow it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Properly functioning eligibility process regulates the demand for service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Practice needs to be eliminated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4" descr="This table shows the trip purpose by priority ranking&#10;&#10;- Priority 1 -- Work, medical, education, therapy and transportation terminal (airport/bus terminal)&#10;&#10;- Priority 2 -- Essential shopping, support groups, self-development courses, personal business, advance ticket events, other prescribed therapy, religious services and volunteer work&#10;&#10;Priority 3 -- Recreational activity, grooming, dining out, shopping (non-essential), and all other trip purposes">
            <a:extLst>
              <a:ext uri="{FF2B5EF4-FFF2-40B4-BE49-F238E27FC236}">
                <a16:creationId xmlns:a16="http://schemas.microsoft.com/office/drawing/2014/main" xmlns="" id="{4859DB61-8AC2-4EF3-BC99-6D9D84546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78654"/>
              </p:ext>
            </p:extLst>
          </p:nvPr>
        </p:nvGraphicFramePr>
        <p:xfrm>
          <a:off x="588021" y="1363980"/>
          <a:ext cx="10744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1671984492"/>
                    </a:ext>
                  </a:extLst>
                </a:gridCol>
                <a:gridCol w="8763000">
                  <a:extLst>
                    <a:ext uri="{9D8B030D-6E8A-4147-A177-3AD203B41FA5}">
                      <a16:colId xmlns:a16="http://schemas.microsoft.com/office/drawing/2014/main" xmlns="" val="412580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Priority Ranking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Trip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21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Priority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Work, medical, education, therapy and transportation terminal (airport/bus terminal)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130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Priority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Essential shopping, support groups, self-development courses, personal business, advance ticket events, other prescribed therapy, religious services and volunteer work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746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Priority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Recreational activity, grooming, dining out, shopping (non-essential), and all other trip purposes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30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84CC55-4334-4C55-9752-F509BC0297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35D13B-591D-47C0-A3FC-CDA092B9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Agenda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294967295"/>
          </p:nvPr>
        </p:nvSpPr>
        <p:spPr>
          <a:xfrm>
            <a:off x="1066800" y="1676400"/>
            <a:ext cx="7620000" cy="2819400"/>
          </a:xfrm>
        </p:spPr>
        <p:txBody>
          <a:bodyPr>
            <a:normAutofit/>
          </a:bodyPr>
          <a:lstStyle/>
          <a:p>
            <a:pPr marL="398463" indent="-398463"/>
            <a:r>
              <a:rPr lang="en-US" dirty="0">
                <a:solidFill>
                  <a:schemeClr val="bg1"/>
                </a:solidFill>
              </a:rPr>
              <a:t>Overview and purpose</a:t>
            </a:r>
          </a:p>
          <a:p>
            <a:pPr marL="398463" indent="-398463"/>
            <a:r>
              <a:rPr lang="en-US" dirty="0">
                <a:solidFill>
                  <a:schemeClr val="bg1"/>
                </a:solidFill>
              </a:rPr>
              <a:t>Program Overview</a:t>
            </a:r>
          </a:p>
          <a:p>
            <a:pPr marL="398463" indent="-398463"/>
            <a:r>
              <a:rPr lang="en-US" dirty="0">
                <a:solidFill>
                  <a:schemeClr val="bg1"/>
                </a:solidFill>
              </a:rPr>
              <a:t>Select Topics and Policy Analysis</a:t>
            </a:r>
          </a:p>
          <a:p>
            <a:pPr marL="398463" indent="-398463"/>
            <a:r>
              <a:rPr lang="en-US" dirty="0">
                <a:solidFill>
                  <a:schemeClr val="bg1"/>
                </a:solidFill>
              </a:rPr>
              <a:t>Initial Recommendations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33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No-Show Policy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FD5E45-79C4-40B2-A281-05F03BBDE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No-Show Policy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7425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Commonplace across North America to ensure that service is not abused and available for customers who truly need it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No-show at Transit Plus when a customer: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Cancels a trip within 30-minutes of scheduled pick-up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chemeClr val="bg1"/>
                </a:solidFill>
                <a:sym typeface="Wingdings" panose="05000000000000000000" pitchFamily="2" charset="2"/>
              </a:rPr>
              <a:t>late cancellation</a:t>
            </a: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Cancels or refuses a trip when the operator or vehicle arrives  </a:t>
            </a:r>
            <a:r>
              <a:rPr lang="en-US" sz="2400" i="1" dirty="0">
                <a:solidFill>
                  <a:schemeClr val="bg1"/>
                </a:solidFill>
                <a:sym typeface="Wingdings" panose="05000000000000000000" pitchFamily="2" charset="2"/>
              </a:rPr>
              <a:t>cancellation at the door</a:t>
            </a: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Is not ready for the pick-up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Has too many parcels to accommodate or cannot be safely secured in the vehicle</a:t>
            </a:r>
          </a:p>
        </p:txBody>
      </p:sp>
    </p:spTree>
    <p:extLst>
      <p:ext uri="{BB962C8B-B14F-4D97-AF65-F5344CB8AC3E}">
        <p14:creationId xmlns:p14="http://schemas.microsoft.com/office/powerpoint/2010/main" val="551328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No-Show Repercussions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4953000" cy="47425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Each no-show incident results in a letter explaining the incident, and fines are charged as a customer accumulates more no-shows (within 6 months)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In 2015, Transit Plus collected $28,201 in charges related to no-shows.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No-shows were a major complaint in the Ombudsman’s Report</a:t>
            </a: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</p:txBody>
      </p:sp>
      <p:graphicFrame>
        <p:nvGraphicFramePr>
          <p:cNvPr id="3" name="Table 2" descr="This table shows the penalty for accumulating no shows.&#10;&#10;One no show has no penalty. &#10;&#10;Two no shows result in a penalty of one fare&#10;&#10;Three no shows result in a penalty of two fares&#10;&#10;Four no shows result in a penalty of three fares&#10;&#10;Five and more no results in a penalty of $15.">
            <a:extLst>
              <a:ext uri="{FF2B5EF4-FFF2-40B4-BE49-F238E27FC236}">
                <a16:creationId xmlns:a16="http://schemas.microsoft.com/office/drawing/2014/main" xmlns="" id="{9CA8B4E8-2282-4992-A5C4-0AACE6437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837"/>
              </p:ext>
            </p:extLst>
          </p:nvPr>
        </p:nvGraphicFramePr>
        <p:xfrm>
          <a:off x="6096000" y="1905000"/>
          <a:ext cx="5635626" cy="3078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7813">
                  <a:extLst>
                    <a:ext uri="{9D8B030D-6E8A-4147-A177-3AD203B41FA5}">
                      <a16:colId xmlns:a16="http://schemas.microsoft.com/office/drawing/2014/main" xmlns="" val="1183276793"/>
                    </a:ext>
                  </a:extLst>
                </a:gridCol>
                <a:gridCol w="2817813">
                  <a:extLst>
                    <a:ext uri="{9D8B030D-6E8A-4147-A177-3AD203B41FA5}">
                      <a16:colId xmlns:a16="http://schemas.microsoft.com/office/drawing/2014/main" xmlns="" val="1968870464"/>
                    </a:ext>
                  </a:extLst>
                </a:gridCol>
              </a:tblGrid>
              <a:tr h="4541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Incident </a:t>
                      </a:r>
                      <a:endParaRPr lang="en-US" sz="24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Penalty </a:t>
                      </a:r>
                      <a:endParaRPr lang="en-US" sz="24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9564251"/>
                  </a:ext>
                </a:extLst>
              </a:tr>
              <a:tr h="4541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1</a:t>
                      </a:r>
                      <a:r>
                        <a:rPr lang="en-CA" sz="1800" baseline="30000">
                          <a:effectLst/>
                        </a:rPr>
                        <a:t>st</a:t>
                      </a:r>
                      <a:r>
                        <a:rPr lang="en-CA" sz="1800">
                          <a:effectLst/>
                        </a:rPr>
                        <a:t>  no-show </a:t>
                      </a:r>
                      <a:endParaRPr lang="en-US" sz="24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No charge 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2317396"/>
                  </a:ext>
                </a:extLst>
              </a:tr>
              <a:tr h="4541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</a:t>
                      </a:r>
                      <a:r>
                        <a:rPr lang="en-CA" sz="1800" baseline="30000" dirty="0">
                          <a:effectLst/>
                        </a:rPr>
                        <a:t>nd</a:t>
                      </a:r>
                      <a:r>
                        <a:rPr lang="en-CA" sz="1800" dirty="0">
                          <a:effectLst/>
                        </a:rPr>
                        <a:t> no-show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The equivalent of one fare </a:t>
                      </a:r>
                      <a:endParaRPr lang="en-US" sz="24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3366392"/>
                  </a:ext>
                </a:extLst>
              </a:tr>
              <a:tr h="618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</a:t>
                      </a:r>
                      <a:r>
                        <a:rPr lang="en-CA" sz="1800" baseline="30000" dirty="0">
                          <a:effectLst/>
                        </a:rPr>
                        <a:t>rd</a:t>
                      </a:r>
                      <a:r>
                        <a:rPr lang="en-CA" sz="1800" dirty="0">
                          <a:effectLst/>
                        </a:rPr>
                        <a:t> no-show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The equivalent of two fares  </a:t>
                      </a:r>
                      <a:endParaRPr lang="en-US" sz="24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7964682"/>
                  </a:ext>
                </a:extLst>
              </a:tr>
              <a:tr h="4541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</a:t>
                      </a:r>
                      <a:r>
                        <a:rPr lang="en-CA" sz="1800" baseline="30000">
                          <a:effectLst/>
                        </a:rPr>
                        <a:t>th</a:t>
                      </a:r>
                      <a:r>
                        <a:rPr lang="en-CA" sz="1800">
                          <a:effectLst/>
                        </a:rPr>
                        <a:t> no-show</a:t>
                      </a:r>
                      <a:endParaRPr lang="en-US" sz="24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The equivalent of three fares 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2175828"/>
                  </a:ext>
                </a:extLst>
              </a:tr>
              <a:tr h="4541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5</a:t>
                      </a:r>
                      <a:r>
                        <a:rPr lang="en-CA" sz="1800" baseline="30000">
                          <a:effectLst/>
                        </a:rPr>
                        <a:t>th</a:t>
                      </a:r>
                      <a:r>
                        <a:rPr lang="en-CA" sz="1800">
                          <a:effectLst/>
                        </a:rPr>
                        <a:t> and further no-shows</a:t>
                      </a:r>
                      <a:endParaRPr lang="en-US" sz="24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$15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2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C8BF1C-2F49-416A-9423-6F979C98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Peer No-Show Policies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York Region Transit Mobility Plus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Graduated ‘demerit’ point scheme 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For cancellations within 2-hours of pick-up 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Late cancellation – 1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pt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; no-show or at the door cancellation – 2 pts 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12 points, 2-day suspension; 30 points, 60-day suspension and phone interview to review service needs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No financial penalties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sym typeface="Wingdings" panose="05000000000000000000" pitchFamily="2" charset="2"/>
              </a:rPr>
              <a:t>Toronto Transit Commission Wheel-Trans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Late cancellation within 4-hours of pick-up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‘Life Happens Points’ – provides each customer with 8 points 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Late cancellation – 1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pt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; no-show and cancel-at-the-door – 2pts.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Using all points within a 6-month –twice results in a 7-day suspension; four times results in 30-day suspension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No financial penalties</a:t>
            </a: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951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Peer No-Show Policies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1371600"/>
            <a:ext cx="10820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New York City Transit Access-A-Ride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Customers have 7 points each month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No-show if customer doesn’t board within 5-minutes – 1 point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Late cancellation within 2-hours of its scheduled pick-up – 1 point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Multiple violations (running out of points) results in suspension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No financial penalties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0B378ED-96C2-41D5-A3FC-B8031CD26A00}"/>
              </a:ext>
            </a:extLst>
          </p:cNvPr>
          <p:cNvSpPr txBox="1">
            <a:spLocks/>
          </p:cNvSpPr>
          <p:nvPr/>
        </p:nvSpPr>
        <p:spPr>
          <a:xfrm>
            <a:off x="533400" y="4114800"/>
            <a:ext cx="10829441" cy="2667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Grand River Transit (Waterloo, Ontario)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GRT provides a clear explanation of no-shows and why no-shows need to be addressed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Similar definition to Transit Plus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Three occurrences in one month violates policy, next time results in a one-month suspension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No financial penalties</a:t>
            </a:r>
          </a:p>
        </p:txBody>
      </p:sp>
    </p:spTree>
    <p:extLst>
      <p:ext uri="{BB962C8B-B14F-4D97-AF65-F5344CB8AC3E}">
        <p14:creationId xmlns:p14="http://schemas.microsoft.com/office/powerpoint/2010/main" val="278770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No-show summary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676400"/>
            <a:ext cx="10210800" cy="4648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Point-based systems are most common</a:t>
            </a:r>
          </a:p>
          <a:p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All point-based systems involve service suspensions for repeated no shows or cancellations </a:t>
            </a:r>
          </a:p>
          <a:p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Financial penalties are now uncommon</a:t>
            </a:r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920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7A6FDD11-F84A-4E5D-9DED-F793A520CA4C}"/>
              </a:ext>
            </a:extLst>
          </p:cNvPr>
          <p:cNvSpPr txBox="1">
            <a:spLocks/>
          </p:cNvSpPr>
          <p:nvPr/>
        </p:nvSpPr>
        <p:spPr>
          <a:xfrm>
            <a:off x="914400" y="1371600"/>
            <a:ext cx="10515600" cy="4953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Eliminate financial penalty – it is not changing </a:t>
            </a:r>
            <a:r>
              <a:rPr lang="en-US" sz="2800" dirty="0" err="1">
                <a:solidFill>
                  <a:schemeClr val="bg1"/>
                </a:solidFill>
                <a:sym typeface="Wingdings" panose="05000000000000000000" pitchFamily="2" charset="2"/>
              </a:rPr>
              <a:t>behaviour</a:t>
            </a:r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Increase allowance for number of no-shows over a defined time period (one ‘freebie’ within 6 months is too restrictive)</a:t>
            </a:r>
          </a:p>
          <a:p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Expand cancellation window to 2 hours to align with industry norms and improve unaccommodated rate – ride cannot be redirected within 30 minutes of a cancellation</a:t>
            </a:r>
          </a:p>
          <a:p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Clarify no-show appeal process to be transparent</a:t>
            </a: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E326915C-196B-4D7C-99DB-A4BC7110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Considerations for Transit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0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Booking Times and Trip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FD5E45-79C4-40B2-A281-05F03BBDE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0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requests and delivery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74250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When a customer requests a trip, an exact pick-up time is given</a:t>
            </a:r>
          </a:p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This provides unrealistic expectations due to traffic and other conditions: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Impacts customer satisfaction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Clogs the call </a:t>
            </a:r>
            <a:r>
              <a:rPr lang="en-US" sz="3200" dirty="0" err="1">
                <a:solidFill>
                  <a:schemeClr val="bg1"/>
                </a:solidFill>
                <a:sym typeface="Wingdings" panose="05000000000000000000" pitchFamily="2" charset="2"/>
              </a:rPr>
              <a:t>centre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 line with customers checking on their trip (and reduces the ability to book new trips for other customers)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Reduces the ability to share trips</a:t>
            </a:r>
          </a:p>
        </p:txBody>
      </p:sp>
    </p:spTree>
    <p:extLst>
      <p:ext uri="{BB962C8B-B14F-4D97-AF65-F5344CB8AC3E}">
        <p14:creationId xmlns:p14="http://schemas.microsoft.com/office/powerpoint/2010/main" val="4158331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Considerations for trip requests and delivery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7425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Most peers use a </a:t>
            </a:r>
            <a:r>
              <a:rPr lang="en-US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booking</a:t>
            </a:r>
            <a:r>
              <a:rPr lang="en-US" sz="40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window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Customers are provided a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30-minute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time frame of when to be ready for pick-up (i.e., please be ready between 11-11:30 am)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When the vehicle arrives, a </a:t>
            </a: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pick-up window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allows the customer 5-minutes to get ready (i.e., if the vehicle arrives at 11:10 am, the passenger has until 11:15 am to meet the driver)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This will impact the no-show policy</a:t>
            </a:r>
          </a:p>
        </p:txBody>
      </p:sp>
    </p:spTree>
    <p:extLst>
      <p:ext uri="{BB962C8B-B14F-4D97-AF65-F5344CB8AC3E}">
        <p14:creationId xmlns:p14="http://schemas.microsoft.com/office/powerpoint/2010/main" val="402267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About Winnipeg Transit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A modern Winnipeg Transit that provides accessible mobility options for all residents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Different options for different abilities and trips</a:t>
            </a:r>
          </a:p>
          <a:p>
            <a:pPr marL="0" indent="0">
              <a:buNone/>
            </a:pPr>
            <a:endParaRPr lang="en-US" sz="1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Conventional Services: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Provides service throughout the City and the network is undergoing a review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Buses are low-floor and have accessibility features</a:t>
            </a:r>
          </a:p>
          <a:p>
            <a:pPr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Winnipeg Transit and City expanding accessibility of key bus stops and stations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Transit Plus: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Door-to-door transportation for persons unable to complete their journey using conventional services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Opportunity to reshape the program to better serve customers </a:t>
            </a:r>
          </a:p>
        </p:txBody>
      </p:sp>
    </p:spTree>
    <p:extLst>
      <p:ext uri="{BB962C8B-B14F-4D97-AF65-F5344CB8AC3E}">
        <p14:creationId xmlns:p14="http://schemas.microsoft.com/office/powerpoint/2010/main" val="4008494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The Family of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5E1DC0-BB95-43A7-806A-968F16DC1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Empowering Mobility with Accessible Conventional Transit </a:t>
            </a:r>
          </a:p>
        </p:txBody>
      </p:sp>
    </p:spTree>
    <p:extLst>
      <p:ext uri="{BB962C8B-B14F-4D97-AF65-F5344CB8AC3E}">
        <p14:creationId xmlns:p14="http://schemas.microsoft.com/office/powerpoint/2010/main" val="241092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277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Family of Services – Mobility On Your Schedule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990600"/>
            <a:ext cx="54102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chemeClr val="bg1"/>
                </a:solidFill>
                <a:sym typeface="Wingdings" panose="05000000000000000000" pitchFamily="2" charset="2"/>
              </a:rPr>
              <a:t>Uses the investment in accessible infrastructure on conventional service to combine paratransit and conventional modes to deliver journeys</a:t>
            </a:r>
          </a:p>
          <a:p>
            <a:endParaRPr lang="en-US" sz="31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3100" dirty="0">
                <a:solidFill>
                  <a:schemeClr val="bg1"/>
                </a:solidFill>
                <a:sym typeface="Wingdings" panose="05000000000000000000" pitchFamily="2" charset="2"/>
              </a:rPr>
              <a:t>Uses trip-by-trip eligibility, particularly conditional eligibility, to ensure that costly door-to-door service is used when truly required</a:t>
            </a:r>
          </a:p>
          <a:p>
            <a:endParaRPr lang="en-US" sz="31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3100" dirty="0">
                <a:solidFill>
                  <a:schemeClr val="bg1"/>
                </a:solidFill>
                <a:sym typeface="Wingdings" panose="05000000000000000000" pitchFamily="2" charset="2"/>
              </a:rPr>
              <a:t>Same day service guaranteed if FOS trip requested</a:t>
            </a:r>
          </a:p>
          <a:p>
            <a:endParaRPr lang="en-US" sz="31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3100" dirty="0">
                <a:solidFill>
                  <a:schemeClr val="bg1"/>
                </a:solidFill>
                <a:sym typeface="Wingdings" panose="05000000000000000000" pitchFamily="2" charset="2"/>
              </a:rPr>
              <a:t>Increases the flexibility and freedom to travel since it reduces the need to rely only on door-to-door</a:t>
            </a: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Content Placeholder 4" descr="Photo of a TTC conventional bus with a customer using a mobility device exiting the bus&#10;&#10;A TTC conventional bus is stopped along the street and a customer using a mobility device is disembarking the bus using the ramp.&#10;">
            <a:extLst>
              <a:ext uri="{FF2B5EF4-FFF2-40B4-BE49-F238E27FC236}">
                <a16:creationId xmlns:a16="http://schemas.microsoft.com/office/drawing/2014/main" xmlns="" id="{80F96315-85AA-47A5-9A2B-EC70F9A5A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35" y="1523844"/>
            <a:ext cx="5578565" cy="38103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54A4FD7-5D3F-446F-AA9D-8E17CD993C6E}"/>
              </a:ext>
            </a:extLst>
          </p:cNvPr>
          <p:cNvSpPr txBox="1">
            <a:spLocks/>
          </p:cNvSpPr>
          <p:nvPr/>
        </p:nvSpPr>
        <p:spPr>
          <a:xfrm>
            <a:off x="10744200" y="5486400"/>
            <a:ext cx="2590800" cy="44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kern="0" dirty="0">
                <a:solidFill>
                  <a:schemeClr val="bg1">
                    <a:lumMod val="85000"/>
                  </a:schemeClr>
                </a:solidFill>
              </a:rPr>
              <a:t>Image source: TTC</a:t>
            </a:r>
            <a:endParaRPr lang="en-US" sz="1400" kern="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84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Case Study –  Family of Services, Toronto</a:t>
            </a:r>
          </a:p>
        </p:txBody>
      </p:sp>
      <p:pic>
        <p:nvPicPr>
          <p:cNvPr id="7" name="Picture 6" descr="Graphic showing Family of Services trip example at the Toronto Transit Commission:&#10;- a customer starts from home and boards a Wheel-Trans vehicle, like a Winnipeg Transit Plus vehicle&#10;- this vehicles brings them to an accessible bus stop&#10;- the customer boards an accessible bus&#10;- the customer then arrives at an accessible destination">
            <a:extLst>
              <a:ext uri="{FF2B5EF4-FFF2-40B4-BE49-F238E27FC236}">
                <a16:creationId xmlns:a16="http://schemas.microsoft.com/office/drawing/2014/main" xmlns="" id="{25B318A7-B46E-4B8B-A2FA-5FF4210A6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69999"/>
            <a:ext cx="5486400" cy="50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7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Case Study –  Family of Services, Toronto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99822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Match right service to the customer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Driver assistance from door to door</a:t>
            </a:r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Deliver 13, 000 </a:t>
            </a:r>
            <a:r>
              <a:rPr lang="en-US" sz="2800" smtClean="0">
                <a:solidFill>
                  <a:schemeClr val="bg1"/>
                </a:solidFill>
                <a:sym typeface="Wingdings" panose="05000000000000000000" pitchFamily="2" charset="2"/>
              </a:rPr>
              <a:t>door-to-door trips per day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Goal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by 2025 that 50% of trips be delivered by FOS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All modes of conventional transit are used – bus, subway and streetcar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Many champions have emerged </a:t>
            </a: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471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Family of Services – Opportunities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518160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Travel training</a:t>
            </a:r>
            <a:r>
              <a:rPr lang="en-US" sz="32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– teaching independence and empowering individuals to use accessible conventional transit service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Comingling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 – more efficient use of Transit Plus vehicles and resources to transport Winnipeggers of all abilities on the same vehicle. This improves efficiency and effectiveness.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Requires customers booking a trip, like Transit Plus, and could be used to connect with high-frequency conventional service</a:t>
            </a: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5871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Family of Services – Challenges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210800" cy="480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Insufficient wheelchair securements on conventional bus fleet needs to be addressed </a:t>
            </a:r>
          </a:p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Not all bus stops are accessible </a:t>
            </a:r>
          </a:p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Inadequate sidewalk network in parts of the city </a:t>
            </a:r>
          </a:p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Ice, snow and winter weather</a:t>
            </a:r>
          </a:p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Internal and external buy-in</a:t>
            </a:r>
          </a:p>
          <a:p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Trip scheduling and coordinating transfers between services</a:t>
            </a: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14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756A5B-65FF-499E-99B7-B9134410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Early Action Items (1/2)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Time Frame — Within one year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10972800" cy="48768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Eliminate trip prioritization – Not compliant with legislation and not equitable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Change the no-show policy</a:t>
            </a:r>
          </a:p>
          <a:p>
            <a:pPr marL="1028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Provide an allowable number of no-shows within a rolling time frame</a:t>
            </a:r>
          </a:p>
          <a:p>
            <a:pPr marL="1028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Adopt a 2-hour no-show window</a:t>
            </a:r>
          </a:p>
          <a:p>
            <a:pPr marL="1028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Provide education and information about no-show policy </a:t>
            </a:r>
          </a:p>
          <a:p>
            <a:pPr marL="1028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Develop a clear list of what is a no-show to clarify the appeal process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Implement booking and trip delivery windows</a:t>
            </a:r>
          </a:p>
          <a:p>
            <a:pPr marL="1028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Provide a 20-minute time window</a:t>
            </a:r>
          </a:p>
          <a:p>
            <a:pPr marL="1028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Provide a 5-minute pick-up window</a:t>
            </a:r>
          </a:p>
          <a:p>
            <a:pPr lvl="1"/>
            <a:endParaRPr lang="en-US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1575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Early Action Items (2/2)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Time Frame — Within one year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10972800" cy="48768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Implement fare parity – offer the same fares and fare products as conventional services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Develop an Accessible Transit Tactical Implementation Plan – to develop an action plan to implement Accessibility for Manitobans Act regulations, and recommendations from this study</a:t>
            </a:r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1"/>
            <a:endParaRPr lang="en-US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9275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Mid-Term Action Items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Time Frame — 1 to 2 years from now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10972800" cy="48768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Revise eligibility categories to be consistent with legislation and best practices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Update eligibility criteria to be consistent with best practices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Expand service boundary to the city boundaries of Winnipeg—not only within 500 </a:t>
            </a:r>
            <a:r>
              <a:rPr lang="en-US" sz="3200" dirty="0" err="1">
                <a:solidFill>
                  <a:schemeClr val="bg1"/>
                </a:solidFill>
                <a:sym typeface="Wingdings" panose="05000000000000000000" pitchFamily="2" charset="2"/>
              </a:rPr>
              <a:t>metres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 of a bus stop</a:t>
            </a: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816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About Transit Plus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Service for persons with disabilities and mobility challenges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Provided nearly 400,000 door-to-door trips in 2018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Trip requests are made ahead of time by calling Transit Plus and booking the trip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Customers must satisfy eligibility requirements to qualify for Transit Plus service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25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108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Long-Term Action Items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Time Frame — 3 to 5 years from now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10972800" cy="4876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Recertify all existing customers as per the new categories and criteria—this would happen over a 3-year period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Adopt a Family of Services delivery model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Expand Travel Training program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Investigate feasibility of providing only return trips from dialysis appointments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Transition to a model whereby Transit Plus is a mobility coordinator that matches all transportation options with customers (such as volunteer programs, hospital transport, etc.)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9331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756A5B-65FF-499E-99B7-B9134410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Purpose of our review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Evaluate</a:t>
            </a:r>
            <a:r>
              <a:rPr lang="en-US" dirty="0">
                <a:solidFill>
                  <a:schemeClr val="bg1"/>
                </a:solidFill>
              </a:rPr>
              <a:t> how Transit Plus is doing and compare to best practices in  North America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Respond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main findings of Ombudsman’s Report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Assess eligibility criteria, trip prioritization and no-show policies; contrast with industry best practices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Align</a:t>
            </a:r>
            <a:r>
              <a:rPr lang="en-US" dirty="0">
                <a:solidFill>
                  <a:schemeClr val="bg1"/>
                </a:solidFill>
              </a:rPr>
              <a:t> with upcoming Accessibility for Manitobans Act (AMA) legislation related to transportation </a:t>
            </a:r>
            <a:endParaRPr lang="en-US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Modernize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program by making it equitable and sustainable for those who truly need it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Integrate</a:t>
            </a:r>
            <a:r>
              <a:rPr lang="en-US" dirty="0">
                <a:solidFill>
                  <a:schemeClr val="bg1"/>
                </a:solidFill>
              </a:rPr>
              <a:t> accessible conventional fixed route services into our service delivery strategy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Setting the Context </a:t>
            </a:r>
          </a:p>
        </p:txBody>
      </p:sp>
    </p:spTree>
    <p:extLst>
      <p:ext uri="{BB962C8B-B14F-4D97-AF65-F5344CB8AC3E}">
        <p14:creationId xmlns:p14="http://schemas.microsoft.com/office/powerpoint/2010/main" val="63052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Framing our discussion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Winnipeg’s population is aging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Ridership and demand for Transit Plus services is growing exponentially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We need to comply with new </a:t>
            </a:r>
            <a:r>
              <a:rPr lang="en-US" sz="2400" dirty="0">
                <a:solidFill>
                  <a:schemeClr val="bg1"/>
                </a:solidFill>
              </a:rPr>
              <a:t>Accessibility for Manitobans Act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legislation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Remove and prevent barriers to accessibility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The need to update Transit Plus for equity and based on our changing society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Accessibility for Manitobans Act (AMA)</a:t>
            </a:r>
          </a:p>
        </p:txBody>
      </p:sp>
    </p:spTree>
    <p:extLst>
      <p:ext uri="{BB962C8B-B14F-4D97-AF65-F5344CB8AC3E}">
        <p14:creationId xmlns:p14="http://schemas.microsoft.com/office/powerpoint/2010/main" val="23553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51560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Accessibility for Manitobans Act (1/2)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515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Passed in December 2013 to proactively plan for accessibility, remove and prevent barriers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Transportation Accessibility Standard Discussion Paper released in October 2019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Not yet proclaimed into legislation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This includes elements like: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Accessible vehicles, with features like priority seating, mobility device securements, grab bars,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Fares that are the same as conventional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Pre-boarding, on-board, and other auditory announcements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Lighting and signage that is appropriate for persons with low-vision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Accessibility training for staff when providing service to persons with disabilities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Accessible information, such as large type maps, high-visibility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372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222222"/>
      </a:dk1>
      <a:lt1>
        <a:srgbClr val="FFFFFF"/>
      </a:lt1>
      <a:dk2>
        <a:srgbClr val="ED7000"/>
      </a:dk2>
      <a:lt2>
        <a:srgbClr val="A4A09F"/>
      </a:lt2>
      <a:accent1>
        <a:srgbClr val="413E3D"/>
      </a:accent1>
      <a:accent2>
        <a:srgbClr val="FFFFFF"/>
      </a:accent2>
      <a:accent3>
        <a:srgbClr val="D8D8D8"/>
      </a:accent3>
      <a:accent4>
        <a:srgbClr val="A4A09F"/>
      </a:accent4>
      <a:accent5>
        <a:srgbClr val="7F7F7F"/>
      </a:accent5>
      <a:accent6>
        <a:srgbClr val="A4A09F"/>
      </a:accent6>
      <a:hlink>
        <a:srgbClr val="0000FF"/>
      </a:hlink>
      <a:folHlink>
        <a:srgbClr val="0000FF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fresh Presentation_16-9_ENGLISH_180116.pptx" id="{3A9D3377-4D4A-4606-844C-F4163539EC1D}" vid="{D65AA7FA-0394-4734-97F7-178C0E767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27AFCBE2B624899634AABCF682CC1" ma:contentTypeVersion="13" ma:contentTypeDescription="Create a new document." ma:contentTypeScope="" ma:versionID="f4dc52310c384fa2658cebfb5732c4e2">
  <xsd:schema xmlns:xsd="http://www.w3.org/2001/XMLSchema" xmlns:xs="http://www.w3.org/2001/XMLSchema" xmlns:p="http://schemas.microsoft.com/office/2006/metadata/properties" xmlns:ns3="a26a9422-36be-43a0-848c-c2f60b07a2e8" xmlns:ns4="44867fe0-3083-47cc-b815-40b96a633903" targetNamespace="http://schemas.microsoft.com/office/2006/metadata/properties" ma:root="true" ma:fieldsID="6f1e0c03361e10dfb283e6437045e871" ns3:_="" ns4:_="">
    <xsd:import namespace="a26a9422-36be-43a0-848c-c2f60b07a2e8"/>
    <xsd:import namespace="44867fe0-3083-47cc-b815-40b96a6339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a9422-36be-43a0-848c-c2f60b07a2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7fe0-3083-47cc-b815-40b96a633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6AF5F-68CE-4FB4-8BFC-688F5C294E5C}">
  <ds:schemaRefs>
    <ds:schemaRef ds:uri="http://schemas.openxmlformats.org/package/2006/metadata/core-properties"/>
    <ds:schemaRef ds:uri="44867fe0-3083-47cc-b815-40b96a63390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a26a9422-36be-43a0-848c-c2f60b07a2e8"/>
  </ds:schemaRefs>
</ds:datastoreItem>
</file>

<file path=customXml/itemProps2.xml><?xml version="1.0" encoding="utf-8"?>
<ds:datastoreItem xmlns:ds="http://schemas.openxmlformats.org/officeDocument/2006/customXml" ds:itemID="{D07D0FFC-FE76-4DCF-9E3F-3B661D14A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a9422-36be-43a0-848c-c2f60b07a2e8"/>
    <ds:schemaRef ds:uri="44867fe0-3083-47cc-b815-40b96a633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3CADDB-A4AB-4DAD-97A2-A6FDB9854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presentation16_9</Template>
  <TotalTime>1743</TotalTime>
  <Words>2241</Words>
  <Application>Microsoft Office PowerPoint</Application>
  <PresentationFormat>Custom</PresentationFormat>
  <Paragraphs>331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Agenda</vt:lpstr>
      <vt:lpstr>About Winnipeg Transit</vt:lpstr>
      <vt:lpstr>About Transit Plus</vt:lpstr>
      <vt:lpstr>Purpose of our review </vt:lpstr>
      <vt:lpstr>Setting the Context </vt:lpstr>
      <vt:lpstr>Framing our discussion </vt:lpstr>
      <vt:lpstr>Accessibility for Manitobans Act (AMA)</vt:lpstr>
      <vt:lpstr>The Accessibility for Manitobans Act (1/2)</vt:lpstr>
      <vt:lpstr>The Accessibility for Manitobans Act (2/2)</vt:lpstr>
      <vt:lpstr>Modernizing Winnipeg Transit Plus </vt:lpstr>
      <vt:lpstr>A modern, equitable, and accessible service</vt:lpstr>
      <vt:lpstr>Eligibility</vt:lpstr>
      <vt:lpstr>Current eligibility criteria </vt:lpstr>
      <vt:lpstr>Current eligibility categories</vt:lpstr>
      <vt:lpstr>Assessment of current eligibility practices (1/2)</vt:lpstr>
      <vt:lpstr>Assessment of current eligibility practices (2/2)</vt:lpstr>
      <vt:lpstr>Trip Prioritization</vt:lpstr>
      <vt:lpstr>Trip prioritization</vt:lpstr>
      <vt:lpstr>No-Show Policy </vt:lpstr>
      <vt:lpstr>No-Show Policy</vt:lpstr>
      <vt:lpstr>No-Show Repercussions</vt:lpstr>
      <vt:lpstr>Peer No-Show Policies</vt:lpstr>
      <vt:lpstr>Peer No-Show Policies</vt:lpstr>
      <vt:lpstr>No-show summary</vt:lpstr>
      <vt:lpstr>Considerations for Transit Plus</vt:lpstr>
      <vt:lpstr>Booking Times and Trip Delivery</vt:lpstr>
      <vt:lpstr>Current requests and delivery</vt:lpstr>
      <vt:lpstr>Considerations for trip requests and delivery</vt:lpstr>
      <vt:lpstr>The Family of Services</vt:lpstr>
      <vt:lpstr>Family of Services – Mobility On Your Schedule </vt:lpstr>
      <vt:lpstr>Case Study –  Family of Services, Toronto</vt:lpstr>
      <vt:lpstr>Case Study –  Family of Services, Toronto</vt:lpstr>
      <vt:lpstr>Family of Services – Opportunities</vt:lpstr>
      <vt:lpstr>Family of Services – Challenges</vt:lpstr>
      <vt:lpstr>Recommendations</vt:lpstr>
      <vt:lpstr>Early Action Items (1/2) Time Frame — Within one year</vt:lpstr>
      <vt:lpstr>Early Action Items (2/2) Time Frame — Within one year</vt:lpstr>
      <vt:lpstr>Mid-Term Action Items Time Frame — 1 to 2 years from now</vt:lpstr>
      <vt:lpstr>Long-Term Action Items Time Frame — 3 to 5 years from now</vt:lpstr>
      <vt:lpstr>Questions and discussion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Verbich, David</dc:creator>
  <cp:lastModifiedBy>Platt, Teresa</cp:lastModifiedBy>
  <cp:revision>77</cp:revision>
  <dcterms:created xsi:type="dcterms:W3CDTF">2019-11-21T21:52:54Z</dcterms:created>
  <dcterms:modified xsi:type="dcterms:W3CDTF">2020-01-06T18:31:22Z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0x010100AE727AFCBE2B624899634AABCF682CC1</vt:lpwstr>
  </property>
</Properties>
</file>